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71" r:id="rId11"/>
    <p:sldId id="273" r:id="rId12"/>
    <p:sldId id="274" r:id="rId13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8827E0"/>
    <a:srgbClr val="A027E1"/>
    <a:srgbClr val="7326DE"/>
    <a:srgbClr val="5826DD"/>
    <a:srgbClr val="4826D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0988" autoAdjust="0"/>
    <p:restoredTop sz="94660"/>
  </p:normalViewPr>
  <p:slideViewPr>
    <p:cSldViewPr showGuides="1" snapToGrid="0">
      <p:cViewPr varScale="1">
        <p:scale>
          <a:sx n="106" d="100"/>
          <a:sy n="106" d="100"/>
        </p:scale>
        <p:origin x="942" y="96"/>
      </p:cViewPr>
      <p:guideLst>
        <p:guide orient="horz" pos="191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tableStyles" Target="tableStyle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36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369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37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37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37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1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93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3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2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2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4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48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49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5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5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5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3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54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55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5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57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5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5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6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1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1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6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6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6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6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6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32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933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93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75C4D-A8F9-4DD8-97E0-2A1461156B3C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: Shape 5"/>
          <p:cNvSpPr/>
          <p:nvPr/>
        </p:nvSpPr>
        <p:spPr>
          <a:xfrm>
            <a:off x="6981185" y="4980844"/>
            <a:ext cx="2302344" cy="1877561"/>
          </a:xfrm>
          <a:custGeom>
            <a:avLst/>
            <a:gdLst>
              <a:gd name="connsiteX0" fmla="*/ 2302237 w 2302344"/>
              <a:gd name="connsiteY0" fmla="*/ 1877453 h 1877561"/>
              <a:gd name="connsiteX1" fmla="*/ 1454758 w 2302344"/>
              <a:gd name="connsiteY1" fmla="*/ 1877453 h 1877561"/>
              <a:gd name="connsiteX2" fmla="*/ 47530 w 2302344"/>
              <a:gd name="connsiteY2" fmla="*/ 471310 h 1877561"/>
              <a:gd name="connsiteX3" fmla="*/ 40485 w 2302344"/>
              <a:gd name="connsiteY3" fmla="*/ 248874 h 1877561"/>
              <a:gd name="connsiteX4" fmla="*/ 47530 w 2302344"/>
              <a:gd name="connsiteY4" fmla="*/ 241287 h 1877561"/>
              <a:gd name="connsiteX5" fmla="*/ 241247 w 2302344"/>
              <a:gd name="connsiteY5" fmla="*/ 47569 h 1877561"/>
              <a:gd name="connsiteX6" fmla="*/ 471134 w 2302344"/>
              <a:gd name="connsiteY6" fmla="*/ 47435 h 1877561"/>
              <a:gd name="connsiteX7" fmla="*/ 471270 w 2302344"/>
              <a:gd name="connsiteY7" fmla="*/ 47569 h 187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2344" h="1877561">
                <a:moveTo>
                  <a:pt x="2302237" y="1877453"/>
                </a:moveTo>
                <a:lnTo>
                  <a:pt x="1454758" y="1877453"/>
                </a:lnTo>
                <a:lnTo>
                  <a:pt x="47530" y="471310"/>
                </a:lnTo>
                <a:cubicBezTo>
                  <a:pt x="-13159" y="410647"/>
                  <a:pt x="-16248" y="313247"/>
                  <a:pt x="40485" y="248874"/>
                </a:cubicBezTo>
                <a:lnTo>
                  <a:pt x="47530" y="241287"/>
                </a:lnTo>
                <a:lnTo>
                  <a:pt x="241247" y="47569"/>
                </a:lnTo>
                <a:cubicBezTo>
                  <a:pt x="304700" y="-15937"/>
                  <a:pt x="407627" y="-16018"/>
                  <a:pt x="471134" y="47435"/>
                </a:cubicBezTo>
                <a:cubicBezTo>
                  <a:pt x="471188" y="47488"/>
                  <a:pt x="471216" y="47516"/>
                  <a:pt x="471270" y="47569"/>
                </a:cubicBezTo>
                <a:close/>
              </a:path>
            </a:pathLst>
          </a:custGeom>
          <a:solidFill>
            <a:srgbClr val="A4A4A4">
              <a:alpha val="14000"/>
            </a:srgbClr>
          </a:soli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585" name="Freeform: Shape 6"/>
          <p:cNvSpPr/>
          <p:nvPr/>
        </p:nvSpPr>
        <p:spPr>
          <a:xfrm>
            <a:off x="7018297" y="4689516"/>
            <a:ext cx="2746952" cy="2168888"/>
          </a:xfrm>
          <a:custGeom>
            <a:avLst/>
            <a:gdLst>
              <a:gd name="connsiteX0" fmla="*/ 2746845 w 2746952"/>
              <a:gd name="connsiteY0" fmla="*/ 2168781 h 2168888"/>
              <a:gd name="connsiteX1" fmla="*/ 1591044 w 2746952"/>
              <a:gd name="connsiteY1" fmla="*/ 2168781 h 2168888"/>
              <a:gd name="connsiteX2" fmla="*/ 54581 w 2746952"/>
              <a:gd name="connsiteY2" fmla="*/ 632319 h 2168888"/>
              <a:gd name="connsiteX3" fmla="*/ 3917 w 2746952"/>
              <a:gd name="connsiteY3" fmla="*/ 539930 h 2168888"/>
              <a:gd name="connsiteX4" fmla="*/ 54581 w 2746952"/>
              <a:gd name="connsiteY4" fmla="*/ 370055 h 2168888"/>
              <a:gd name="connsiteX5" fmla="*/ 370489 w 2746952"/>
              <a:gd name="connsiteY5" fmla="*/ 54147 h 2168888"/>
              <a:gd name="connsiteX6" fmla="*/ 632753 w 2746952"/>
              <a:gd name="connsiteY6" fmla="*/ 54147 h 2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6952" h="2168888">
                <a:moveTo>
                  <a:pt x="2746845" y="2168781"/>
                </a:moveTo>
                <a:lnTo>
                  <a:pt x="1591044" y="2168781"/>
                </a:lnTo>
                <a:lnTo>
                  <a:pt x="54581" y="632319"/>
                </a:lnTo>
                <a:cubicBezTo>
                  <a:pt x="28815" y="607311"/>
                  <a:pt x="11150" y="575097"/>
                  <a:pt x="3917" y="539930"/>
                </a:cubicBezTo>
                <a:cubicBezTo>
                  <a:pt x="-9116" y="478374"/>
                  <a:pt x="9958" y="414407"/>
                  <a:pt x="54581" y="370055"/>
                </a:cubicBezTo>
                <a:lnTo>
                  <a:pt x="370489" y="54147"/>
                </a:lnTo>
                <a:cubicBezTo>
                  <a:pt x="442936" y="-18193"/>
                  <a:pt x="560305" y="-18193"/>
                  <a:pt x="632753" y="541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586" name="Freeform: Shape 7"/>
          <p:cNvSpPr/>
          <p:nvPr/>
        </p:nvSpPr>
        <p:spPr>
          <a:xfrm>
            <a:off x="5067008" y="-1083"/>
            <a:ext cx="1821741" cy="3992473"/>
          </a:xfrm>
          <a:custGeom>
            <a:avLst/>
            <a:gdLst>
              <a:gd name="connsiteX0" fmla="*/ 1821634 w 1821741"/>
              <a:gd name="connsiteY0" fmla="*/ 3980987 h 3992473"/>
              <a:gd name="connsiteX1" fmla="*/ 1810255 w 1821741"/>
              <a:gd name="connsiteY1" fmla="*/ 3992366 h 3992473"/>
              <a:gd name="connsiteX2" fmla="*/ 536869 w 1821741"/>
              <a:gd name="connsiteY2" fmla="*/ 2718979 h 3992473"/>
              <a:gd name="connsiteX3" fmla="*/ 536869 w 1821741"/>
              <a:gd name="connsiteY3" fmla="*/ 121270 h 3992473"/>
              <a:gd name="connsiteX4" fmla="*/ 657976 w 1821741"/>
              <a:gd name="connsiteY4" fmla="*/ -108 h 3992473"/>
              <a:gd name="connsiteX5" fmla="*/ 681005 w 1821741"/>
              <a:gd name="connsiteY5" fmla="*/ -108 h 3992473"/>
              <a:gd name="connsiteX6" fmla="*/ 548247 w 1821741"/>
              <a:gd name="connsiteY6" fmla="*/ 132650 h 3992473"/>
              <a:gd name="connsiteX7" fmla="*/ 548247 w 1821741"/>
              <a:gd name="connsiteY7" fmla="*/ 2706516 h 399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1741" h="3992473">
                <a:moveTo>
                  <a:pt x="1821634" y="3980987"/>
                </a:moveTo>
                <a:lnTo>
                  <a:pt x="1810255" y="3992366"/>
                </a:lnTo>
                <a:lnTo>
                  <a:pt x="536869" y="2718979"/>
                </a:lnTo>
                <a:cubicBezTo>
                  <a:pt x="-179100" y="2001060"/>
                  <a:pt x="-179100" y="839189"/>
                  <a:pt x="536869" y="121270"/>
                </a:cubicBezTo>
                <a:lnTo>
                  <a:pt x="657976" y="-108"/>
                </a:lnTo>
                <a:lnTo>
                  <a:pt x="681005" y="-108"/>
                </a:lnTo>
                <a:lnTo>
                  <a:pt x="548247" y="132650"/>
                </a:lnTo>
                <a:cubicBezTo>
                  <a:pt x="-160948" y="844039"/>
                  <a:pt x="-160948" y="1995127"/>
                  <a:pt x="548247" y="2706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587" name="Freeform: Shape 8"/>
          <p:cNvSpPr/>
          <p:nvPr/>
        </p:nvSpPr>
        <p:spPr>
          <a:xfrm>
            <a:off x="5424403" y="0"/>
            <a:ext cx="6768408" cy="6858405"/>
          </a:xfrm>
          <a:custGeom>
            <a:avLst/>
            <a:gdLst>
              <a:gd name="connsiteX0" fmla="*/ 6768301 w 6768408"/>
              <a:gd name="connsiteY0" fmla="*/ -108 h 6858405"/>
              <a:gd name="connsiteX1" fmla="*/ 6768301 w 6768408"/>
              <a:gd name="connsiteY1" fmla="*/ 6858298 h 6858405"/>
              <a:gd name="connsiteX2" fmla="*/ 4825168 w 6768408"/>
              <a:gd name="connsiteY2" fmla="*/ 6858298 h 6858405"/>
              <a:gd name="connsiteX3" fmla="*/ 433338 w 6768408"/>
              <a:gd name="connsiteY3" fmla="*/ 2466198 h 6858405"/>
              <a:gd name="connsiteX4" fmla="*/ 432851 w 6768408"/>
              <a:gd name="connsiteY4" fmla="*/ 374539 h 6858405"/>
              <a:gd name="connsiteX5" fmla="*/ 433338 w 6768408"/>
              <a:gd name="connsiteY5" fmla="*/ 374051 h 6858405"/>
              <a:gd name="connsiteX6" fmla="*/ 807226 w 6768408"/>
              <a:gd name="connsiteY6" fmla="*/ -108 h 685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8408" h="6858405">
                <a:moveTo>
                  <a:pt x="6768301" y="-108"/>
                </a:moveTo>
                <a:lnTo>
                  <a:pt x="6768301" y="6858298"/>
                </a:lnTo>
                <a:lnTo>
                  <a:pt x="4825168" y="6858298"/>
                </a:lnTo>
                <a:lnTo>
                  <a:pt x="433338" y="2466198"/>
                </a:lnTo>
                <a:cubicBezTo>
                  <a:pt x="-144400" y="1888731"/>
                  <a:pt x="-144617" y="952277"/>
                  <a:pt x="432851" y="374539"/>
                </a:cubicBezTo>
                <a:cubicBezTo>
                  <a:pt x="433014" y="374376"/>
                  <a:pt x="433176" y="374214"/>
                  <a:pt x="433338" y="374051"/>
                </a:cubicBezTo>
                <a:lnTo>
                  <a:pt x="807226" y="-1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588" name="Freeform: Shape 9"/>
          <p:cNvSpPr/>
          <p:nvPr/>
        </p:nvSpPr>
        <p:spPr>
          <a:xfrm>
            <a:off x="5661419" y="5739993"/>
            <a:ext cx="27640" cy="27637"/>
          </a:xfrm>
          <a:custGeom>
            <a:avLst/>
            <a:gdLst>
              <a:gd name="connsiteX0" fmla="*/ -104 w 27640"/>
              <a:gd name="connsiteY0" fmla="*/ 13439 h 27637"/>
              <a:gd name="connsiteX1" fmla="*/ 13442 w 27640"/>
              <a:gd name="connsiteY1" fmla="*/ 27528 h 27637"/>
              <a:gd name="connsiteX2" fmla="*/ 27531 w 27640"/>
              <a:gd name="connsiteY2" fmla="*/ 13981 h 27637"/>
              <a:gd name="connsiteX3" fmla="*/ 13984 w 27640"/>
              <a:gd name="connsiteY3" fmla="*/ -108 h 27637"/>
              <a:gd name="connsiteX4" fmla="*/ 13713 w 27640"/>
              <a:gd name="connsiteY4" fmla="*/ -108 h 27637"/>
              <a:gd name="connsiteX5" fmla="*/ -104 w 27640"/>
              <a:gd name="connsiteY5" fmla="*/ 13439 h 2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40" h="27637">
                <a:moveTo>
                  <a:pt x="-104" y="13439"/>
                </a:moveTo>
                <a:cubicBezTo>
                  <a:pt x="-267" y="21080"/>
                  <a:pt x="5802" y="27365"/>
                  <a:pt x="13442" y="27528"/>
                </a:cubicBezTo>
                <a:cubicBezTo>
                  <a:pt x="21083" y="27663"/>
                  <a:pt x="27368" y="21621"/>
                  <a:pt x="27531" y="13981"/>
                </a:cubicBezTo>
                <a:cubicBezTo>
                  <a:pt x="27666" y="6341"/>
                  <a:pt x="21625" y="55"/>
                  <a:pt x="13984" y="-108"/>
                </a:cubicBezTo>
                <a:cubicBezTo>
                  <a:pt x="13903" y="-108"/>
                  <a:pt x="13795" y="-108"/>
                  <a:pt x="13713" y="-108"/>
                </a:cubicBezTo>
                <a:cubicBezTo>
                  <a:pt x="6181" y="-108"/>
                  <a:pt x="31" y="5907"/>
                  <a:pt x="-104" y="13439"/>
                </a:cubicBezTo>
                <a:close/>
              </a:path>
            </a:pathLst>
          </a:custGeom>
          <a:solidFill>
            <a:srgbClr val="929493"/>
          </a:soli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589" name="Freeform: Shape 10"/>
          <p:cNvSpPr/>
          <p:nvPr/>
        </p:nvSpPr>
        <p:spPr>
          <a:xfrm>
            <a:off x="6792027" y="3894666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50000">
                <a:srgbClr val="4826DC"/>
              </a:gs>
              <a:gs pos="100000">
                <a:srgbClr val="4826DC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590" name="Freeform: Shape 11"/>
          <p:cNvSpPr/>
          <p:nvPr/>
        </p:nvSpPr>
        <p:spPr>
          <a:xfrm>
            <a:off x="7266432" y="6130137"/>
            <a:ext cx="739647" cy="728268"/>
          </a:xfrm>
          <a:custGeom>
            <a:avLst/>
            <a:gdLst>
              <a:gd name="connsiteX0" fmla="*/ 739648 w 739647"/>
              <a:gd name="connsiteY0" fmla="*/ 728269 h 728268"/>
              <a:gd name="connsiteX1" fmla="*/ 717431 w 739647"/>
              <a:gd name="connsiteY1" fmla="*/ 728269 h 728268"/>
              <a:gd name="connsiteX2" fmla="*/ 0 w 739647"/>
              <a:gd name="connsiteY2" fmla="*/ 11108 h 728268"/>
              <a:gd name="connsiteX3" fmla="*/ 11108 w 739647"/>
              <a:gd name="connsiteY3" fmla="*/ 0 h 728268"/>
              <a:gd name="connsiteX4" fmla="*/ 739648 w 739647"/>
              <a:gd name="connsiteY4" fmla="*/ 728269 h 72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647" h="728268">
                <a:moveTo>
                  <a:pt x="739648" y="728269"/>
                </a:moveTo>
                <a:lnTo>
                  <a:pt x="717431" y="728269"/>
                </a:lnTo>
                <a:lnTo>
                  <a:pt x="0" y="11108"/>
                </a:lnTo>
                <a:lnTo>
                  <a:pt x="11108" y="0"/>
                </a:lnTo>
                <a:lnTo>
                  <a:pt x="739648" y="728269"/>
                </a:ln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anchor="ctr" rtlCol="0"/>
          <a:p>
            <a:endParaRPr dirty="0" lang="en-IN"/>
          </a:p>
        </p:txBody>
      </p:sp>
      <p:sp>
        <p:nvSpPr>
          <p:cNvPr id="1048591" name="Freeform: Shape 12"/>
          <p:cNvSpPr/>
          <p:nvPr/>
        </p:nvSpPr>
        <p:spPr>
          <a:xfrm>
            <a:off x="7181358" y="6044793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pic>
        <p:nvPicPr>
          <p:cNvPr id="2097152" name="Picture 21" descr="A picture containing fictional character, cartoon, automaton, robot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333090" y="262803"/>
            <a:ext cx="6858910" cy="6595197"/>
          </a:xfrm>
          <a:prstGeom prst="rect"/>
        </p:spPr>
      </p:pic>
      <p:sp>
        <p:nvSpPr>
          <p:cNvPr id="1048592" name="TextBox 22"/>
          <p:cNvSpPr txBox="1"/>
          <p:nvPr/>
        </p:nvSpPr>
        <p:spPr>
          <a:xfrm>
            <a:off x="387604" y="2786670"/>
            <a:ext cx="4944676" cy="891541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5400" lang="en-US">
                <a:solidFill>
                  <a:schemeClr val="bg1"/>
                </a:solidFill>
                <a:latin typeface="Montserrat" panose="00000500000000000000" pitchFamily="2" charset="0"/>
              </a:rPr>
              <a:t>AI Chatbot </a:t>
            </a:r>
            <a:endParaRPr b="1" dirty="0" sz="5400" lang="en-IN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49381" name=""/>
          <p:cNvSpPr txBox="1"/>
          <p:nvPr/>
        </p:nvSpPr>
        <p:spPr>
          <a:xfrm>
            <a:off x="387603" y="4151785"/>
            <a:ext cx="4069882" cy="17678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FFFFFF"/>
                </a:solidFill>
              </a:rPr>
              <a:t>Presented </a:t>
            </a:r>
            <a:r>
              <a:rPr sz="2800" lang="en-US">
                <a:solidFill>
                  <a:srgbClr val="FFFFFF"/>
                </a:solidFill>
              </a:rPr>
              <a:t>B</a:t>
            </a:r>
            <a:r>
              <a:rPr sz="2800" lang="en-US">
                <a:solidFill>
                  <a:srgbClr val="FFFFFF"/>
                </a:solidFill>
              </a:rPr>
              <a:t>y</a:t>
            </a:r>
            <a:r>
              <a:rPr sz="2800" lang="en-US">
                <a:solidFill>
                  <a:srgbClr val="FFFFFF"/>
                </a:solidFill>
              </a:rPr>
              <a:t> </a:t>
            </a:r>
            <a:endParaRPr sz="2800" lang="en-US">
              <a:solidFill>
                <a:srgbClr val="FFFFFF"/>
              </a:solidFill>
            </a:endParaRPr>
          </a:p>
          <a:p>
            <a:r>
              <a:rPr sz="2800" lang="en-US">
                <a:solidFill>
                  <a:srgbClr val="FFFFFF"/>
                </a:solidFill>
              </a:rPr>
              <a:t>C</a:t>
            </a:r>
            <a:r>
              <a:rPr sz="2800" lang="en-US">
                <a:solidFill>
                  <a:srgbClr val="FFFFFF"/>
                </a:solidFill>
              </a:rPr>
              <a:t>h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w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r</a:t>
            </a:r>
            <a:endParaRPr sz="2800" lang="en-US">
              <a:solidFill>
                <a:srgbClr val="FFFFFF"/>
              </a:solidFill>
            </a:endParaRPr>
          </a:p>
          <a:p>
            <a:r>
              <a:rPr sz="2800" lang="en-US">
                <a:solidFill>
                  <a:srgbClr val="FFFFFF"/>
                </a:solidFill>
              </a:rPr>
              <a:t>G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Monish </a:t>
            </a:r>
            <a:r>
              <a:rPr sz="2800" lang="en-US">
                <a:solidFill>
                  <a:srgbClr val="FFFFFF"/>
                </a:solidFill>
              </a:rPr>
              <a:t>Kumar </a:t>
            </a:r>
            <a:endParaRPr sz="2800" lang="en-US">
              <a:solidFill>
                <a:srgbClr val="FFFFFF"/>
              </a:solidFill>
            </a:endParaRPr>
          </a:p>
          <a:p>
            <a:r>
              <a:rPr sz="2800" lang="en-US">
                <a:solidFill>
                  <a:srgbClr val="FFFFFF"/>
                </a:solidFill>
              </a:rPr>
              <a:t>P</a:t>
            </a:r>
            <a:r>
              <a:rPr sz="2800" lang="en-US">
                <a:solidFill>
                  <a:srgbClr val="FFFFFF"/>
                </a:solidFill>
              </a:rPr>
              <a:t>V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nthan </a:t>
            </a:r>
            <a:endParaRPr sz="2800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1"/>
          <p:cNvGrpSpPr/>
          <p:nvPr/>
        </p:nvGrpSpPr>
        <p:grpSpPr>
          <a:xfrm>
            <a:off x="1104669" y="1498023"/>
            <a:ext cx="4267200" cy="3815180"/>
            <a:chOff x="7356244" y="1696711"/>
            <a:chExt cx="4267200" cy="3815180"/>
          </a:xfrm>
        </p:grpSpPr>
        <p:sp>
          <p:nvSpPr>
            <p:cNvPr id="1048711" name="TextBox 2"/>
            <p:cNvSpPr txBox="1"/>
            <p:nvPr/>
          </p:nvSpPr>
          <p:spPr>
            <a:xfrm>
              <a:off x="7356244" y="1696711"/>
              <a:ext cx="4267200" cy="1285240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b="1" dirty="0" sz="400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Future Trends In Technology</a:t>
              </a:r>
              <a:endParaRPr b="1" dirty="0" sz="400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712" name="TextBox 3"/>
            <p:cNvSpPr txBox="1"/>
            <p:nvPr/>
          </p:nvSpPr>
          <p:spPr>
            <a:xfrm>
              <a:off x="7356244" y="3020150"/>
              <a:ext cx="3975331" cy="2491741"/>
            </a:xfrm>
            <a:prstGeom prst="rect"/>
            <a:noFill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b="0" dirty="0" i="0" lang="en-US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Future trends in technology include advancements in AI Chatbot capabilities, such as improved natural language understanding and contextual conversations.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048713" name="Freeform: Shape 5"/>
          <p:cNvSpPr/>
          <p:nvPr/>
        </p:nvSpPr>
        <p:spPr>
          <a:xfrm rot="5400000">
            <a:off x="6443709" y="1109709"/>
            <a:ext cx="6845300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pic>
        <p:nvPicPr>
          <p:cNvPr id="2097167" name="Picture 2" descr="Chatbot 3D Icon download in PNG, OBJ or Blend format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51538" y="635000"/>
            <a:ext cx="5410200" cy="5410200"/>
          </a:xfrm>
          <a:prstGeom prst="rect"/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Freeform: Shape 7"/>
          <p:cNvSpPr/>
          <p:nvPr/>
        </p:nvSpPr>
        <p:spPr>
          <a:xfrm>
            <a:off x="0" y="0"/>
            <a:ext cx="12198837" cy="6861794"/>
          </a:xfrm>
          <a:custGeom>
            <a:avLst/>
            <a:gdLst>
              <a:gd name="connsiteX0" fmla="*/ 0 w 12198837"/>
              <a:gd name="connsiteY0" fmla="*/ 0 h 6861794"/>
              <a:gd name="connsiteX1" fmla="*/ 12198837 w 12198837"/>
              <a:gd name="connsiteY1" fmla="*/ 0 h 6861794"/>
              <a:gd name="connsiteX2" fmla="*/ 12198837 w 12198837"/>
              <a:gd name="connsiteY2" fmla="*/ 6861795 h 6861794"/>
              <a:gd name="connsiteX3" fmla="*/ 0 w 12198837"/>
              <a:gd name="connsiteY3" fmla="*/ 6861795 h 686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837" h="6861794">
                <a:moveTo>
                  <a:pt x="0" y="0"/>
                </a:moveTo>
                <a:lnTo>
                  <a:pt x="12198837" y="0"/>
                </a:lnTo>
                <a:lnTo>
                  <a:pt x="12198837" y="6861795"/>
                </a:lnTo>
                <a:lnTo>
                  <a:pt x="0" y="686179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715" name="Freeform: Shape 8"/>
          <p:cNvSpPr/>
          <p:nvPr/>
        </p:nvSpPr>
        <p:spPr>
          <a:xfrm>
            <a:off x="-1" y="0"/>
            <a:ext cx="7154006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716" name="Freeform: Shape 9"/>
          <p:cNvSpPr/>
          <p:nvPr/>
        </p:nvSpPr>
        <p:spPr>
          <a:xfrm>
            <a:off x="3307121" y="1632909"/>
            <a:ext cx="2707047" cy="5227801"/>
          </a:xfrm>
          <a:custGeom>
            <a:avLst/>
            <a:gdLst>
              <a:gd name="connsiteX0" fmla="*/ 435298 w 2707047"/>
              <a:gd name="connsiteY0" fmla="*/ 4301423 h 5227801"/>
              <a:gd name="connsiteX1" fmla="*/ 1362075 w 2707047"/>
              <a:gd name="connsiteY1" fmla="*/ 5227118 h 5227801"/>
              <a:gd name="connsiteX2" fmla="*/ 1334968 w 2707047"/>
              <a:gd name="connsiteY2" fmla="*/ 5227118 h 5227801"/>
              <a:gd name="connsiteX3" fmla="*/ 421744 w 2707047"/>
              <a:gd name="connsiteY3" fmla="*/ 4313621 h 5227801"/>
              <a:gd name="connsiteX4" fmla="*/ 421473 w 2707047"/>
              <a:gd name="connsiteY4" fmla="*/ 2269992 h 5227801"/>
              <a:gd name="connsiteX5" fmla="*/ 421744 w 2707047"/>
              <a:gd name="connsiteY5" fmla="*/ 2269775 h 5227801"/>
              <a:gd name="connsiteX6" fmla="*/ 2692200 w 2707047"/>
              <a:gd name="connsiteY6" fmla="*/ -684 h 5227801"/>
              <a:gd name="connsiteX7" fmla="*/ 2705486 w 2707047"/>
              <a:gd name="connsiteY7" fmla="*/ 12598 h 5227801"/>
              <a:gd name="connsiteX8" fmla="*/ 435026 w 2707047"/>
              <a:gd name="connsiteY8" fmla="*/ 2283057 h 5227801"/>
              <a:gd name="connsiteX9" fmla="*/ 435026 w 2707047"/>
              <a:gd name="connsiteY9" fmla="*/ 4300339 h 522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7047" h="5227801">
                <a:moveTo>
                  <a:pt x="435298" y="4301423"/>
                </a:moveTo>
                <a:lnTo>
                  <a:pt x="1362075" y="5227118"/>
                </a:lnTo>
                <a:lnTo>
                  <a:pt x="1334968" y="5227118"/>
                </a:lnTo>
                <a:lnTo>
                  <a:pt x="421744" y="4313621"/>
                </a:lnTo>
                <a:cubicBezTo>
                  <a:pt x="-142619" y="3749340"/>
                  <a:pt x="-142619" y="2834381"/>
                  <a:pt x="421473" y="2269992"/>
                </a:cubicBezTo>
                <a:cubicBezTo>
                  <a:pt x="421473" y="2269937"/>
                  <a:pt x="421744" y="2269856"/>
                  <a:pt x="421744" y="2269775"/>
                </a:cubicBezTo>
                <a:lnTo>
                  <a:pt x="2692200" y="-684"/>
                </a:lnTo>
                <a:lnTo>
                  <a:pt x="2705486" y="12598"/>
                </a:lnTo>
                <a:lnTo>
                  <a:pt x="435026" y="2283057"/>
                </a:lnTo>
                <a:cubicBezTo>
                  <a:pt x="-122018" y="2840155"/>
                  <a:pt x="-122018" y="3743242"/>
                  <a:pt x="435026" y="4300339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717" name="Freeform: Shape 10"/>
          <p:cNvSpPr/>
          <p:nvPr/>
        </p:nvSpPr>
        <p:spPr>
          <a:xfrm>
            <a:off x="5916312" y="1549149"/>
            <a:ext cx="183241" cy="183241"/>
          </a:xfrm>
          <a:custGeom>
            <a:avLst/>
            <a:gdLst>
              <a:gd name="connsiteX0" fmla="*/ 183242 w 183241"/>
              <a:gd name="connsiteY0" fmla="*/ 91621 h 183241"/>
              <a:gd name="connsiteX1" fmla="*/ 91621 w 183241"/>
              <a:gd name="connsiteY1" fmla="*/ 183241 h 183241"/>
              <a:gd name="connsiteX2" fmla="*/ 0 w 183241"/>
              <a:gd name="connsiteY2" fmla="*/ 91621 h 183241"/>
              <a:gd name="connsiteX3" fmla="*/ 91621 w 183241"/>
              <a:gd name="connsiteY3" fmla="*/ 0 h 183241"/>
              <a:gd name="connsiteX4" fmla="*/ 183242 w 183241"/>
              <a:gd name="connsiteY4" fmla="*/ 91621 h 1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41" h="183241">
                <a:moveTo>
                  <a:pt x="183242" y="91621"/>
                </a:moveTo>
                <a:cubicBezTo>
                  <a:pt x="183242" y="142221"/>
                  <a:pt x="142222" y="183241"/>
                  <a:pt x="91621" y="183241"/>
                </a:cubicBezTo>
                <a:cubicBezTo>
                  <a:pt x="41020" y="183241"/>
                  <a:pt x="0" y="142221"/>
                  <a:pt x="0" y="91621"/>
                </a:cubicBezTo>
                <a:cubicBezTo>
                  <a:pt x="0" y="41020"/>
                  <a:pt x="41020" y="0"/>
                  <a:pt x="91621" y="0"/>
                </a:cubicBezTo>
                <a:cubicBezTo>
                  <a:pt x="142222" y="0"/>
                  <a:pt x="183242" y="41020"/>
                  <a:pt x="183242" y="91621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grpSp>
        <p:nvGrpSpPr>
          <p:cNvPr id="89" name="Group 3"/>
          <p:cNvGrpSpPr/>
          <p:nvPr/>
        </p:nvGrpSpPr>
        <p:grpSpPr>
          <a:xfrm>
            <a:off x="7347911" y="2172881"/>
            <a:ext cx="3946756" cy="2753963"/>
            <a:chOff x="7356244" y="2268211"/>
            <a:chExt cx="3946756" cy="2753963"/>
          </a:xfrm>
        </p:grpSpPr>
        <p:sp>
          <p:nvSpPr>
            <p:cNvPr id="1048718" name="TextBox 4"/>
            <p:cNvSpPr txBox="1"/>
            <p:nvPr/>
          </p:nvSpPr>
          <p:spPr>
            <a:xfrm>
              <a:off x="7369175" y="2268211"/>
              <a:ext cx="3933825" cy="707886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b="1" dirty="0" sz="400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Conclusion</a:t>
              </a:r>
              <a:endParaRPr b="1" dirty="0" sz="400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719" name="TextBox 5"/>
            <p:cNvSpPr txBox="1"/>
            <p:nvPr/>
          </p:nvSpPr>
          <p:spPr>
            <a:xfrm>
              <a:off x="7356244" y="2930483"/>
              <a:ext cx="3844925" cy="2091691"/>
            </a:xfrm>
            <a:prstGeom prst="rect"/>
            <a:noFill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b="0" dirty="0" i="0" lang="en-US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 conclusion, AI Chatbots revolutionize customer service, enhance user experiences, and drive operational efficiency, empowering businesses to thrive.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097168" name="Picture 4" descr="2,548 Robot Illustrations - Free in SVG, PNG, EPS - IconScout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0331" y="988314"/>
            <a:ext cx="4881373" cy="4881373"/>
          </a:xfrm>
          <a:prstGeom prst="rect"/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endParaRPr lang="en-IN"/>
          </a:p>
        </p:txBody>
      </p:sp>
      <p:sp>
        <p:nvSpPr>
          <p:cNvPr id="1048599" name="Freeform: Shape 64"/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grpSp>
        <p:nvGrpSpPr>
          <p:cNvPr id="43" name="Group 74"/>
          <p:cNvGrpSpPr/>
          <p:nvPr/>
        </p:nvGrpSpPr>
        <p:grpSpPr>
          <a:xfrm flipH="1">
            <a:off x="424418" y="2268211"/>
            <a:ext cx="4639164" cy="4241904"/>
            <a:chOff x="2087769" y="2723634"/>
            <a:chExt cx="4220086" cy="3858713"/>
          </a:xfrm>
        </p:grpSpPr>
        <p:sp>
          <p:nvSpPr>
            <p:cNvPr id="1048600" name="Freeform: Shape 11"/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  <p:sp>
          <p:nvSpPr>
            <p:cNvPr id="1048601" name="Freeform: Shape 17"/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</p:grpSp>
      <p:sp>
        <p:nvSpPr>
          <p:cNvPr id="1048602" name="Rectangle: Rounded Corners 75"/>
          <p:cNvSpPr/>
          <p:nvPr/>
        </p:nvSpPr>
        <p:spPr>
          <a:xfrm rot="18949176">
            <a:off x="829438" y="2190035"/>
            <a:ext cx="3365512" cy="3365512"/>
          </a:xfrm>
          <a:prstGeom prst="roundRect"/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endParaRPr lang="en-IN"/>
          </a:p>
        </p:txBody>
      </p:sp>
      <p:grpSp>
        <p:nvGrpSpPr>
          <p:cNvPr id="44" name="Group 79"/>
          <p:cNvGrpSpPr/>
          <p:nvPr/>
        </p:nvGrpSpPr>
        <p:grpSpPr>
          <a:xfrm>
            <a:off x="7254644" y="2036356"/>
            <a:ext cx="3946756" cy="2753963"/>
            <a:chOff x="7356244" y="2268211"/>
            <a:chExt cx="3946756" cy="2753963"/>
          </a:xfrm>
        </p:grpSpPr>
        <p:sp>
          <p:nvSpPr>
            <p:cNvPr id="1048603" name="TextBox 77"/>
            <p:cNvSpPr txBox="1"/>
            <p:nvPr/>
          </p:nvSpPr>
          <p:spPr>
            <a:xfrm>
              <a:off x="7369175" y="2268211"/>
              <a:ext cx="3933825" cy="707886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b="1" dirty="0" sz="400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Introduction </a:t>
              </a:r>
              <a:endParaRPr b="1" dirty="0" sz="400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04" name="TextBox 78"/>
            <p:cNvSpPr txBox="1"/>
            <p:nvPr/>
          </p:nvSpPr>
          <p:spPr>
            <a:xfrm>
              <a:off x="7356244" y="2930483"/>
              <a:ext cx="3844925" cy="2091691"/>
            </a:xfrm>
            <a:prstGeom prst="rect"/>
            <a:noFill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b="0" dirty="0" i="0" lang="en-US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are computer programs that simulate human conversation, using artificial intelligence to interact with users and provide assistance.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5" name="Group 100"/>
          <p:cNvGrpSpPr/>
          <p:nvPr/>
        </p:nvGrpSpPr>
        <p:grpSpPr>
          <a:xfrm>
            <a:off x="760298" y="384400"/>
            <a:ext cx="4687044" cy="5925003"/>
            <a:chOff x="10470918" y="408091"/>
            <a:chExt cx="4687044" cy="5925003"/>
          </a:xfrm>
        </p:grpSpPr>
        <p:pic>
          <p:nvPicPr>
            <p:cNvPr id="2097155" name="Picture 89" descr="A white and blue robot  Description automatically generated with medium confidence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2097156" name="Picture 98" descr="A white and blue robot  Description automatically generated with medium confidence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raphic 2"/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606" name="Graphic 2"/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grpSp>
        <p:nvGrpSpPr>
          <p:cNvPr id="47" name="Group 3"/>
          <p:cNvGrpSpPr/>
          <p:nvPr/>
        </p:nvGrpSpPr>
        <p:grpSpPr>
          <a:xfrm>
            <a:off x="672869" y="2121271"/>
            <a:ext cx="5680306" cy="2615459"/>
            <a:chOff x="7356244" y="1328572"/>
            <a:chExt cx="5680306" cy="2615459"/>
          </a:xfrm>
        </p:grpSpPr>
        <p:sp>
          <p:nvSpPr>
            <p:cNvPr id="1048607" name="TextBox 4"/>
            <p:cNvSpPr txBox="1"/>
            <p:nvPr/>
          </p:nvSpPr>
          <p:spPr>
            <a:xfrm>
              <a:off x="7356244" y="1328572"/>
              <a:ext cx="5566006" cy="1285240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b="1" dirty="0" sz="400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Advantages In Customer Service</a:t>
              </a:r>
              <a:endParaRPr b="1" dirty="0" sz="400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08" name="TextBox 5"/>
            <p:cNvSpPr txBox="1"/>
            <p:nvPr/>
          </p:nvSpPr>
          <p:spPr>
            <a:xfrm>
              <a:off x="7356244" y="2652011"/>
              <a:ext cx="5680306" cy="1292020"/>
            </a:xfrm>
            <a:prstGeom prst="rect"/>
            <a:noFill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b="0" dirty="0" i="0" lang="en-US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customer service offer 24/7 availability, quick response times, personalized interactions, and efficient issue resolution.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097157" name="Picture 8" descr="Hire Chatbot Developers | Hire Remote Chatbot Developers In India  -Prismetric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/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Freeform: Shape 25"/>
          <p:cNvSpPr/>
          <p:nvPr/>
        </p:nvSpPr>
        <p:spPr>
          <a:xfrm rot="2700000">
            <a:off x="11205711" y="355457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endParaRPr lang="en-IN"/>
          </a:p>
        </p:txBody>
      </p:sp>
      <p:sp>
        <p:nvSpPr>
          <p:cNvPr id="1048610" name="Freeform: Shape 18"/>
          <p:cNvSpPr/>
          <p:nvPr/>
        </p:nvSpPr>
        <p:spPr>
          <a:xfrm rot="2700000">
            <a:off x="8960416" y="1261354"/>
            <a:ext cx="4258082" cy="7376543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grpSp>
        <p:nvGrpSpPr>
          <p:cNvPr id="49" name="Group 11"/>
          <p:cNvGrpSpPr/>
          <p:nvPr/>
        </p:nvGrpSpPr>
        <p:grpSpPr>
          <a:xfrm>
            <a:off x="577849" y="1934243"/>
            <a:ext cx="5083340" cy="2989514"/>
            <a:chOff x="7356244" y="1648488"/>
            <a:chExt cx="5083340" cy="2989514"/>
          </a:xfrm>
        </p:grpSpPr>
        <p:sp>
          <p:nvSpPr>
            <p:cNvPr id="1048611" name="TextBox 12"/>
            <p:cNvSpPr txBox="1"/>
            <p:nvPr/>
          </p:nvSpPr>
          <p:spPr>
            <a:xfrm>
              <a:off x="7356244" y="1648488"/>
              <a:ext cx="5083340" cy="1285240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b="1" dirty="0" sz="400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Enhancing</a:t>
              </a:r>
            </a:p>
            <a:p>
              <a:r>
                <a:rPr b="1" dirty="0" sz="400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 Experience </a:t>
              </a:r>
              <a:endParaRPr b="1" dirty="0" sz="400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12" name="TextBox 13"/>
            <p:cNvSpPr txBox="1"/>
            <p:nvPr/>
          </p:nvSpPr>
          <p:spPr>
            <a:xfrm>
              <a:off x="7356244" y="2930483"/>
              <a:ext cx="5083340" cy="1707519"/>
            </a:xfrm>
            <a:prstGeom prst="rect"/>
            <a:noFill/>
          </p:spPr>
          <p:txBody>
            <a:bodyPr wrap="square">
              <a:spAutoFit/>
            </a:bodyPr>
            <a:p>
              <a:pPr algn="l" defTabSz="914400" eaLnBrk="0" fontAlgn="base" hangingPunct="0" indent="0" latinLnBrk="0" lvl="0" marL="0" marR="0" rtl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en-US" baseline="0" b="0" cap="none" dirty="0" sz="1800" i="0" kumimoji="0" lang="en-US" normalizeH="0" strike="noStrike" u="none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By providing seamless and personalized interactions, AI Chatbots enhance user experience, making interactions more efficient and satisfying.</a:t>
              </a:r>
            </a:p>
          </p:txBody>
        </p:sp>
      </p:grpSp>
      <p:pic>
        <p:nvPicPr>
          <p:cNvPr id="2097158" name="Picture 3" descr="Chatbot Portal - Create AI Powered Chatbots for your Business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874045" y="614777"/>
            <a:ext cx="5976534" cy="5202922"/>
          </a:xfrm>
          <a:prstGeom prst="rect"/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Graphic 2"/>
          <p:cNvSpPr/>
          <p:nvPr/>
        </p:nvSpPr>
        <p:spPr>
          <a:xfrm>
            <a:off x="253" y="4133850"/>
            <a:ext cx="6087109" cy="272262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grpSp>
        <p:nvGrpSpPr>
          <p:cNvPr id="51" name="Group 9"/>
          <p:cNvGrpSpPr/>
          <p:nvPr/>
        </p:nvGrpSpPr>
        <p:grpSpPr>
          <a:xfrm>
            <a:off x="7035570" y="2036356"/>
            <a:ext cx="3946756" cy="2753963"/>
            <a:chOff x="7356245" y="2268211"/>
            <a:chExt cx="3946756" cy="2753963"/>
          </a:xfrm>
        </p:grpSpPr>
        <p:sp>
          <p:nvSpPr>
            <p:cNvPr id="1048614" name="TextBox 10"/>
            <p:cNvSpPr txBox="1"/>
            <p:nvPr/>
          </p:nvSpPr>
          <p:spPr>
            <a:xfrm>
              <a:off x="7369175" y="2268211"/>
              <a:ext cx="3933825" cy="707886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b="1" dirty="0" sz="4000" i="0" lang="en-US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Role Of NLP</a:t>
              </a:r>
              <a:endParaRPr b="1" dirty="0" sz="400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15" name="TextBox 11"/>
            <p:cNvSpPr txBox="1"/>
            <p:nvPr/>
          </p:nvSpPr>
          <p:spPr>
            <a:xfrm>
              <a:off x="7356245" y="2930483"/>
              <a:ext cx="3946756" cy="2091691"/>
            </a:xfrm>
            <a:prstGeom prst="rect"/>
            <a:noFill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b="0" dirty="0" i="0" lang="en-US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Natural Language Processing (NLP) enables AI Chatbots to understand and process human language, allowing for more effective communication.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097159" name="Picture 14" descr="A picture containing screenshot, cartoon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5063" y="1538139"/>
            <a:ext cx="5352299" cy="4443993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extBox 11"/>
          <p:cNvSpPr txBox="1"/>
          <p:nvPr/>
        </p:nvSpPr>
        <p:spPr>
          <a:xfrm>
            <a:off x="7350125" y="1022748"/>
            <a:ext cx="3933825" cy="1285240"/>
          </a:xfrm>
          <a:prstGeom prst="rect"/>
          <a:noFill/>
        </p:spPr>
        <p:txBody>
          <a:bodyPr wrap="square">
            <a:spAutoFit/>
          </a:bodyPr>
          <a:p>
            <a:r>
              <a:rPr b="1" dirty="0" sz="4000" i="0" lang="en-IN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AI Chatbots In Healthcare</a:t>
            </a:r>
            <a:endParaRPr b="1" dirty="0" sz="4000" lang="en-IN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63" name="Group 23"/>
          <p:cNvGrpSpPr/>
          <p:nvPr/>
        </p:nvGrpSpPr>
        <p:grpSpPr>
          <a:xfrm>
            <a:off x="755650" y="1022748"/>
            <a:ext cx="4994147" cy="4813695"/>
            <a:chOff x="933450" y="1022748"/>
            <a:chExt cx="4994147" cy="4813695"/>
          </a:xfrm>
        </p:grpSpPr>
        <p:sp>
          <p:nvSpPr>
            <p:cNvPr id="1048648" name="Rectangle: Rounded Corners 4"/>
            <p:cNvSpPr/>
            <p:nvPr/>
          </p:nvSpPr>
          <p:spPr>
            <a:xfrm>
              <a:off x="933450" y="2644188"/>
              <a:ext cx="4691062" cy="1474374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/>
            </a:p>
          </p:txBody>
        </p:sp>
        <p:sp>
          <p:nvSpPr>
            <p:cNvPr id="1048649" name="Rectangle: Rounded Corners 5"/>
            <p:cNvSpPr/>
            <p:nvPr/>
          </p:nvSpPr>
          <p:spPr>
            <a:xfrm>
              <a:off x="1236535" y="1034654"/>
              <a:ext cx="4691062" cy="1474374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/>
            </a:p>
          </p:txBody>
        </p:sp>
        <p:sp>
          <p:nvSpPr>
            <p:cNvPr id="1048650" name="Rectangle: Rounded Corners 6"/>
            <p:cNvSpPr/>
            <p:nvPr/>
          </p:nvSpPr>
          <p:spPr>
            <a:xfrm>
              <a:off x="1236535" y="4362069"/>
              <a:ext cx="4691062" cy="1474374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/>
            </a:p>
          </p:txBody>
        </p:sp>
        <p:sp>
          <p:nvSpPr>
            <p:cNvPr id="1048651" name="Rectangle: Rounded Corners 7"/>
            <p:cNvSpPr/>
            <p:nvPr/>
          </p:nvSpPr>
          <p:spPr>
            <a:xfrm>
              <a:off x="1236535" y="1022748"/>
              <a:ext cx="4387977" cy="1379124"/>
            </a:xfrm>
            <a:prstGeom prst="roundRect"/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  <p:sp>
          <p:nvSpPr>
            <p:cNvPr id="1048652" name="Rectangle: Rounded Corners 8"/>
            <p:cNvSpPr/>
            <p:nvPr/>
          </p:nvSpPr>
          <p:spPr>
            <a:xfrm>
              <a:off x="1236535" y="2739438"/>
              <a:ext cx="4387977" cy="1379124"/>
            </a:xfrm>
            <a:prstGeom prst="roundRect"/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  <p:sp>
          <p:nvSpPr>
            <p:cNvPr id="1048653" name="Rectangle: Rounded Corners 9"/>
            <p:cNvSpPr/>
            <p:nvPr/>
          </p:nvSpPr>
          <p:spPr>
            <a:xfrm>
              <a:off x="1236535" y="4457319"/>
              <a:ext cx="4387977" cy="1379124"/>
            </a:xfrm>
            <a:prstGeom prst="roundRect"/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  <p:sp>
          <p:nvSpPr>
            <p:cNvPr id="1048654" name="TextBox 14"/>
            <p:cNvSpPr txBox="1"/>
            <p:nvPr/>
          </p:nvSpPr>
          <p:spPr>
            <a:xfrm>
              <a:off x="1463611" y="1319895"/>
              <a:ext cx="3933825" cy="784830"/>
            </a:xfrm>
            <a:prstGeom prst="rect"/>
            <a:noFill/>
          </p:spPr>
          <p:txBody>
            <a:bodyPr wrap="square">
              <a:spAutoFit/>
            </a:bodyPr>
            <a:p>
              <a:pPr>
                <a:spcAft>
                  <a:spcPts val="600"/>
                </a:spcAft>
              </a:pPr>
              <a:r>
                <a:rPr b="1" dirty="0" sz="1600" i="0" lang="en-US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Symptom Assessment and Advice</a:t>
              </a:r>
              <a:endParaRPr b="1" dirty="0" sz="1600"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spcAft>
                  <a:spcPts val="600"/>
                </a:spcAft>
              </a:pPr>
              <a:r>
                <a:rPr b="0" dirty="0" sz="1200" i="0" lang="en-US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provide preliminary medical guidance based on symptoms.</a:t>
              </a:r>
              <a:endParaRPr dirty="0" sz="1200" lang="en-IN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55" name="TextBox 16"/>
            <p:cNvSpPr txBox="1"/>
            <p:nvPr/>
          </p:nvSpPr>
          <p:spPr>
            <a:xfrm>
              <a:off x="1463611" y="3036585"/>
              <a:ext cx="3933825" cy="784830"/>
            </a:xfrm>
            <a:prstGeom prst="rect"/>
            <a:noFill/>
          </p:spPr>
          <p:txBody>
            <a:bodyPr wrap="square">
              <a:spAutoFit/>
            </a:bodyPr>
            <a:p>
              <a:pPr algn="r">
                <a:spcAft>
                  <a:spcPts val="600"/>
                </a:spcAft>
              </a:pPr>
              <a:r>
                <a:rPr b="1" dirty="0" sz="1600" i="0" lang="en-US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Appointment Management</a:t>
              </a:r>
              <a:endParaRPr b="1" dirty="0" sz="1600"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 algn="r">
                <a:spcAft>
                  <a:spcPts val="600"/>
                </a:spcAft>
              </a:pPr>
              <a:r>
                <a:rPr b="0" dirty="0" sz="1200" i="0" lang="en-US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assist in scheduling and reminding patients of healthcare appointments.</a:t>
              </a:r>
              <a:endParaRPr dirty="0" sz="1200" lang="en-IN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56" name="TextBox 18"/>
            <p:cNvSpPr txBox="1"/>
            <p:nvPr/>
          </p:nvSpPr>
          <p:spPr>
            <a:xfrm>
              <a:off x="1463611" y="4723688"/>
              <a:ext cx="3933825" cy="815340"/>
            </a:xfrm>
            <a:prstGeom prst="rect"/>
            <a:noFill/>
          </p:spPr>
          <p:txBody>
            <a:bodyPr wrap="square">
              <a:spAutoFit/>
            </a:bodyPr>
            <a:p>
              <a:pPr>
                <a:spcAft>
                  <a:spcPts val="600"/>
                </a:spcAft>
              </a:pPr>
              <a:r>
                <a:rPr b="1" dirty="0" sz="1600" i="0" lang="en-US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Health Monitoring and Education</a:t>
              </a:r>
              <a:endParaRPr b="1" dirty="0" sz="1600"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spcAft>
                  <a:spcPts val="600"/>
                </a:spcAft>
              </a:pPr>
              <a:r>
                <a:rPr b="0" dirty="0" sz="1400" i="0" lang="en-US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offer personalized health monitoring and educational resources.</a:t>
              </a:r>
              <a:endParaRPr dirty="0" sz="1400" lang="en-IN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097162" name="Picture 22" descr="A picture containing screenshot, cartoon  Description automatically generated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2595"/>
          <a:stretch>
            <a:fillRect/>
          </a:stretch>
        </p:blipFill>
        <p:spPr>
          <a:xfrm>
            <a:off x="6507615" y="3033713"/>
            <a:ext cx="5895522" cy="3824287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1"/>
          <p:cNvGrpSpPr/>
          <p:nvPr/>
        </p:nvGrpSpPr>
        <p:grpSpPr>
          <a:xfrm>
            <a:off x="734284" y="1913521"/>
            <a:ext cx="5425216" cy="3030958"/>
            <a:chOff x="7356243" y="991491"/>
            <a:chExt cx="5425216" cy="3030958"/>
          </a:xfrm>
        </p:grpSpPr>
        <p:sp>
          <p:nvSpPr>
            <p:cNvPr id="1048657" name="TextBox 2"/>
            <p:cNvSpPr txBox="1"/>
            <p:nvPr/>
          </p:nvSpPr>
          <p:spPr>
            <a:xfrm>
              <a:off x="7356244" y="991491"/>
              <a:ext cx="4233151" cy="1285240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b="1" dirty="0" sz="400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E-commerce</a:t>
              </a:r>
              <a:endParaRPr b="1" dirty="0" sz="400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58" name="TextBox 3"/>
            <p:cNvSpPr txBox="1"/>
            <p:nvPr/>
          </p:nvSpPr>
          <p:spPr>
            <a:xfrm>
              <a:off x="7356243" y="2314930"/>
              <a:ext cx="5425216" cy="1707519"/>
            </a:xfrm>
            <a:prstGeom prst="rect"/>
            <a:noFill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b="0" dirty="0" i="0" lang="en-US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e-commerce offer personalized product recommendations, assist in purchase decisions, and provide seamless customer support and assistance.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66" name="Group 5"/>
          <p:cNvGrpSpPr/>
          <p:nvPr/>
        </p:nvGrpSpPr>
        <p:grpSpPr>
          <a:xfrm flipH="1">
            <a:off x="8022618" y="1271384"/>
            <a:ext cx="5713046" cy="5729491"/>
            <a:chOff x="-1544990" y="1265054"/>
            <a:chExt cx="5713046" cy="5729491"/>
          </a:xfrm>
        </p:grpSpPr>
        <p:sp>
          <p:nvSpPr>
            <p:cNvPr id="1048659" name="Freeform: Shape 6"/>
            <p:cNvSpPr/>
            <p:nvPr/>
          </p:nvSpPr>
          <p:spPr>
            <a:xfrm rot="2700000">
              <a:off x="-1553213" y="1273277"/>
              <a:ext cx="5729491" cy="5713046"/>
            </a:xfrm>
            <a:custGeom>
              <a:avLst/>
              <a:gdLst>
                <a:gd name="connsiteX0" fmla="*/ 279694 w 5729491"/>
                <a:gd name="connsiteY0" fmla="*/ 279694 h 5713046"/>
                <a:gd name="connsiteX1" fmla="*/ 954934 w 5729491"/>
                <a:gd name="connsiteY1" fmla="*/ 0 h 5713046"/>
                <a:gd name="connsiteX2" fmla="*/ 4774555 w 5729491"/>
                <a:gd name="connsiteY2" fmla="*/ 0 h 5713046"/>
                <a:gd name="connsiteX3" fmla="*/ 5729491 w 5729491"/>
                <a:gd name="connsiteY3" fmla="*/ 954934 h 5713046"/>
                <a:gd name="connsiteX4" fmla="*/ 5729489 w 5729491"/>
                <a:gd name="connsiteY4" fmla="*/ 3850037 h 5713046"/>
                <a:gd name="connsiteX5" fmla="*/ 3866481 w 5729491"/>
                <a:gd name="connsiteY5" fmla="*/ 5713046 h 5713046"/>
                <a:gd name="connsiteX6" fmla="*/ 0 w 5729491"/>
                <a:gd name="connsiteY6" fmla="*/ 1846565 h 5713046"/>
                <a:gd name="connsiteX7" fmla="*/ 0 w 5729491"/>
                <a:gd name="connsiteY7" fmla="*/ 954934 h 5713046"/>
                <a:gd name="connsiteX8" fmla="*/ 279694 w 5729491"/>
                <a:gd name="connsiteY8" fmla="*/ 279694 h 571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9491" h="5713046">
                  <a:moveTo>
                    <a:pt x="279694" y="279694"/>
                  </a:moveTo>
                  <a:cubicBezTo>
                    <a:pt x="452503" y="106885"/>
                    <a:pt x="691237" y="0"/>
                    <a:pt x="954934" y="0"/>
                  </a:cubicBezTo>
                  <a:lnTo>
                    <a:pt x="4774555" y="0"/>
                  </a:lnTo>
                  <a:cubicBezTo>
                    <a:pt x="5301951" y="0"/>
                    <a:pt x="5729489" y="427539"/>
                    <a:pt x="5729491" y="954934"/>
                  </a:cubicBezTo>
                  <a:lnTo>
                    <a:pt x="5729489" y="3850037"/>
                  </a:lnTo>
                  <a:lnTo>
                    <a:pt x="3866481" y="5713046"/>
                  </a:lnTo>
                  <a:lnTo>
                    <a:pt x="0" y="1846565"/>
                  </a:lnTo>
                  <a:lnTo>
                    <a:pt x="0" y="954934"/>
                  </a:lnTo>
                  <a:cubicBezTo>
                    <a:pt x="0" y="691237"/>
                    <a:pt x="106885" y="452503"/>
                    <a:pt x="279694" y="279694"/>
                  </a:cubicBezTo>
                  <a:close/>
                </a:path>
              </a:pathLst>
            </a:cu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  <p:sp>
          <p:nvSpPr>
            <p:cNvPr id="1048660" name="Freeform: Shape 7"/>
            <p:cNvSpPr/>
            <p:nvPr/>
          </p:nvSpPr>
          <p:spPr>
            <a:xfrm rot="8100000">
              <a:off x="-1057600" y="1772181"/>
              <a:ext cx="4727179" cy="4727179"/>
            </a:xfrm>
            <a:custGeom>
              <a:avLst/>
              <a:gdLst>
                <a:gd name="connsiteX0" fmla="*/ 230764 w 4727179"/>
                <a:gd name="connsiteY0" fmla="*/ 4496415 h 4727179"/>
                <a:gd name="connsiteX1" fmla="*/ 1 w 4727179"/>
                <a:gd name="connsiteY1" fmla="*/ 3939300 h 4727179"/>
                <a:gd name="connsiteX2" fmla="*/ 0 w 4727179"/>
                <a:gd name="connsiteY2" fmla="*/ 787880 h 4727179"/>
                <a:gd name="connsiteX3" fmla="*/ 787879 w 4727179"/>
                <a:gd name="connsiteY3" fmla="*/ 1 h 4727179"/>
                <a:gd name="connsiteX4" fmla="*/ 3939300 w 4727179"/>
                <a:gd name="connsiteY4" fmla="*/ 0 h 4727179"/>
                <a:gd name="connsiteX5" fmla="*/ 4727179 w 4727179"/>
                <a:gd name="connsiteY5" fmla="*/ 787879 h 4727179"/>
                <a:gd name="connsiteX6" fmla="*/ 4727179 w 4727179"/>
                <a:gd name="connsiteY6" fmla="*/ 1830507 h 4727179"/>
                <a:gd name="connsiteX7" fmla="*/ 1830507 w 4727179"/>
                <a:gd name="connsiteY7" fmla="*/ 4727179 h 4727179"/>
                <a:gd name="connsiteX8" fmla="*/ 787879 w 4727179"/>
                <a:gd name="connsiteY8" fmla="*/ 4727179 h 4727179"/>
                <a:gd name="connsiteX9" fmla="*/ 230764 w 4727179"/>
                <a:gd name="connsiteY9" fmla="*/ 4496415 h 4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7179" h="4727179">
                  <a:moveTo>
                    <a:pt x="230764" y="4496415"/>
                  </a:moveTo>
                  <a:cubicBezTo>
                    <a:pt x="88186" y="4353837"/>
                    <a:pt x="0" y="4156867"/>
                    <a:pt x="1" y="3939300"/>
                  </a:cubicBezTo>
                  <a:lnTo>
                    <a:pt x="0" y="787880"/>
                  </a:lnTo>
                  <a:cubicBezTo>
                    <a:pt x="0" y="352746"/>
                    <a:pt x="352745" y="1"/>
                    <a:pt x="787879" y="1"/>
                  </a:cubicBezTo>
                  <a:lnTo>
                    <a:pt x="3939300" y="0"/>
                  </a:lnTo>
                  <a:cubicBezTo>
                    <a:pt x="4374434" y="0"/>
                    <a:pt x="4727179" y="352746"/>
                    <a:pt x="4727179" y="787879"/>
                  </a:cubicBezTo>
                  <a:lnTo>
                    <a:pt x="4727179" y="1830507"/>
                  </a:lnTo>
                  <a:lnTo>
                    <a:pt x="1830507" y="4727179"/>
                  </a:lnTo>
                  <a:lnTo>
                    <a:pt x="787879" y="4727179"/>
                  </a:lnTo>
                  <a:cubicBezTo>
                    <a:pt x="570312" y="4727179"/>
                    <a:pt x="373342" y="4638993"/>
                    <a:pt x="230764" y="4496415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  <p:sp>
          <p:nvSpPr>
            <p:cNvPr id="1048661" name="Freeform: Shape 8"/>
            <p:cNvSpPr/>
            <p:nvPr/>
          </p:nvSpPr>
          <p:spPr>
            <a:xfrm rot="8100000">
              <a:off x="-556445" y="2273168"/>
              <a:ext cx="3724869" cy="3724869"/>
            </a:xfrm>
            <a:custGeom>
              <a:avLst/>
              <a:gdLst>
                <a:gd name="connsiteX0" fmla="*/ 181835 w 3724869"/>
                <a:gd name="connsiteY0" fmla="*/ 3543034 h 3724869"/>
                <a:gd name="connsiteX1" fmla="*/ 0 w 3724869"/>
                <a:gd name="connsiteY1" fmla="*/ 3104045 h 3724869"/>
                <a:gd name="connsiteX2" fmla="*/ 0 w 3724869"/>
                <a:gd name="connsiteY2" fmla="*/ 620824 h 3724869"/>
                <a:gd name="connsiteX3" fmla="*/ 620824 w 3724869"/>
                <a:gd name="connsiteY3" fmla="*/ 0 h 3724869"/>
                <a:gd name="connsiteX4" fmla="*/ 3104045 w 3724869"/>
                <a:gd name="connsiteY4" fmla="*/ 1 h 3724869"/>
                <a:gd name="connsiteX5" fmla="*/ 3724869 w 3724869"/>
                <a:gd name="connsiteY5" fmla="*/ 620825 h 3724869"/>
                <a:gd name="connsiteX6" fmla="*/ 3724869 w 3724869"/>
                <a:gd name="connsiteY6" fmla="*/ 1830507 h 3724869"/>
                <a:gd name="connsiteX7" fmla="*/ 1830507 w 3724869"/>
                <a:gd name="connsiteY7" fmla="*/ 3724869 h 3724869"/>
                <a:gd name="connsiteX8" fmla="*/ 620824 w 3724869"/>
                <a:gd name="connsiteY8" fmla="*/ 3724869 h 3724869"/>
                <a:gd name="connsiteX9" fmla="*/ 181835 w 3724869"/>
                <a:gd name="connsiteY9" fmla="*/ 3543034 h 372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4869" h="3724869">
                  <a:moveTo>
                    <a:pt x="181835" y="3543034"/>
                  </a:moveTo>
                  <a:cubicBezTo>
                    <a:pt x="69488" y="3430687"/>
                    <a:pt x="0" y="3275481"/>
                    <a:pt x="0" y="3104045"/>
                  </a:cubicBezTo>
                  <a:lnTo>
                    <a:pt x="0" y="620824"/>
                  </a:lnTo>
                  <a:cubicBezTo>
                    <a:pt x="0" y="277953"/>
                    <a:pt x="277952" y="0"/>
                    <a:pt x="620824" y="0"/>
                  </a:cubicBezTo>
                  <a:lnTo>
                    <a:pt x="3104045" y="1"/>
                  </a:lnTo>
                  <a:cubicBezTo>
                    <a:pt x="3446917" y="1"/>
                    <a:pt x="3724869" y="277953"/>
                    <a:pt x="3724869" y="620825"/>
                  </a:cubicBezTo>
                  <a:lnTo>
                    <a:pt x="3724869" y="1830507"/>
                  </a:lnTo>
                  <a:lnTo>
                    <a:pt x="1830507" y="3724869"/>
                  </a:lnTo>
                  <a:lnTo>
                    <a:pt x="620824" y="3724869"/>
                  </a:lnTo>
                  <a:cubicBezTo>
                    <a:pt x="449388" y="3724869"/>
                    <a:pt x="294182" y="3655381"/>
                    <a:pt x="181835" y="3543034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</p:grpSp>
      <p:pic>
        <p:nvPicPr>
          <p:cNvPr id="2097163" name="Picture 6" descr="AI Chatbot For E-Commerce | ORAI Robotics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350000" y="2188957"/>
            <a:ext cx="4826000" cy="3516086"/>
          </a:xfrm>
          <a:prstGeom prst="rect"/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27"/>
          <p:cNvGrpSpPr/>
          <p:nvPr/>
        </p:nvGrpSpPr>
        <p:grpSpPr>
          <a:xfrm>
            <a:off x="1930659" y="858877"/>
            <a:ext cx="3226800" cy="5816977"/>
            <a:chOff x="2133859" y="221873"/>
            <a:chExt cx="3226800" cy="5816977"/>
          </a:xfrm>
        </p:grpSpPr>
        <p:sp>
          <p:nvSpPr>
            <p:cNvPr id="1048662" name="Freeform: Shape 25"/>
            <p:cNvSpPr/>
            <p:nvPr/>
          </p:nvSpPr>
          <p:spPr>
            <a:xfrm flipH="1">
              <a:off x="2343343" y="416375"/>
              <a:ext cx="3017316" cy="5622475"/>
            </a:xfrm>
            <a:custGeom>
              <a:avLst/>
              <a:gdLst>
                <a:gd name="connsiteX0" fmla="*/ 577177 w 3017316"/>
                <a:gd name="connsiteY0" fmla="*/ 5150424 h 5622475"/>
                <a:gd name="connsiteX1" fmla="*/ 1048835 w 3017316"/>
                <a:gd name="connsiteY1" fmla="*/ 5622080 h 5622475"/>
                <a:gd name="connsiteX2" fmla="*/ 1021728 w 3017316"/>
                <a:gd name="connsiteY2" fmla="*/ 5622080 h 5622475"/>
                <a:gd name="connsiteX3" fmla="*/ 563353 w 3017316"/>
                <a:gd name="connsiteY3" fmla="*/ 5163706 h 5622475"/>
                <a:gd name="connsiteX4" fmla="*/ 562810 w 3017316"/>
                <a:gd name="connsiteY4" fmla="*/ 2439643 h 5622475"/>
                <a:gd name="connsiteX5" fmla="*/ 563353 w 3017316"/>
                <a:gd name="connsiteY5" fmla="*/ 2439209 h 5622475"/>
                <a:gd name="connsiteX6" fmla="*/ 3002957 w 3017316"/>
                <a:gd name="connsiteY6" fmla="*/ -396 h 5622475"/>
                <a:gd name="connsiteX7" fmla="*/ 3016239 w 3017316"/>
                <a:gd name="connsiteY7" fmla="*/ 13158 h 5622475"/>
                <a:gd name="connsiteX8" fmla="*/ 576635 w 3017316"/>
                <a:gd name="connsiteY8" fmla="*/ 2452762 h 5622475"/>
                <a:gd name="connsiteX9" fmla="*/ 576635 w 3017316"/>
                <a:gd name="connsiteY9" fmla="*/ 5150424 h 56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7316" h="5622475">
                  <a:moveTo>
                    <a:pt x="577177" y="5150424"/>
                  </a:moveTo>
                  <a:lnTo>
                    <a:pt x="1048835" y="5622080"/>
                  </a:lnTo>
                  <a:lnTo>
                    <a:pt x="1021728" y="5622080"/>
                  </a:lnTo>
                  <a:lnTo>
                    <a:pt x="563353" y="5163706"/>
                  </a:lnTo>
                  <a:cubicBezTo>
                    <a:pt x="-189130" y="4411604"/>
                    <a:pt x="-189130" y="3191990"/>
                    <a:pt x="562810" y="2439643"/>
                  </a:cubicBezTo>
                  <a:cubicBezTo>
                    <a:pt x="563081" y="2439507"/>
                    <a:pt x="563081" y="2439345"/>
                    <a:pt x="563353" y="2439209"/>
                  </a:cubicBezTo>
                  <a:lnTo>
                    <a:pt x="3002957" y="-396"/>
                  </a:lnTo>
                  <a:lnTo>
                    <a:pt x="3016239" y="13158"/>
                  </a:lnTo>
                  <a:lnTo>
                    <a:pt x="576635" y="2452762"/>
                  </a:lnTo>
                  <a:cubicBezTo>
                    <a:pt x="-167986" y="3197873"/>
                    <a:pt x="-167986" y="4405313"/>
                    <a:pt x="576635" y="515042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  <p:sp>
          <p:nvSpPr>
            <p:cNvPr id="1048663" name="Freeform: Shape 26"/>
            <p:cNvSpPr/>
            <p:nvPr/>
          </p:nvSpPr>
          <p:spPr>
            <a:xfrm>
              <a:off x="2133859" y="221873"/>
              <a:ext cx="179988" cy="179988"/>
            </a:xfrm>
            <a:custGeom>
              <a:avLst/>
              <a:gdLst>
                <a:gd name="connsiteX0" fmla="*/ 179988 w 179988"/>
                <a:gd name="connsiteY0" fmla="*/ 89994 h 179988"/>
                <a:gd name="connsiteX1" fmla="*/ 89994 w 179988"/>
                <a:gd name="connsiteY1" fmla="*/ 179989 h 179988"/>
                <a:gd name="connsiteX2" fmla="*/ -1 w 179988"/>
                <a:gd name="connsiteY2" fmla="*/ 89994 h 179988"/>
                <a:gd name="connsiteX3" fmla="*/ 89994 w 179988"/>
                <a:gd name="connsiteY3" fmla="*/ 0 h 179988"/>
                <a:gd name="connsiteX4" fmla="*/ 179988 w 179988"/>
                <a:gd name="connsiteY4" fmla="*/ 89994 h 17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88" h="179988">
                  <a:moveTo>
                    <a:pt x="179988" y="89994"/>
                  </a:moveTo>
                  <a:cubicBezTo>
                    <a:pt x="179988" y="139697"/>
                    <a:pt x="139697" y="179989"/>
                    <a:pt x="89994" y="179989"/>
                  </a:cubicBezTo>
                  <a:cubicBezTo>
                    <a:pt x="40291" y="179989"/>
                    <a:pt x="-1" y="139697"/>
                    <a:pt x="-1" y="89994"/>
                  </a:cubicBezTo>
                  <a:cubicBezTo>
                    <a:pt x="-1" y="40292"/>
                    <a:pt x="40291" y="0"/>
                    <a:pt x="89994" y="0"/>
                  </a:cubicBezTo>
                  <a:cubicBezTo>
                    <a:pt x="139697" y="0"/>
                    <a:pt x="179988" y="40292"/>
                    <a:pt x="179988" y="8999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anchor="ctr" rtlCol="0"/>
            <a:p>
              <a:endParaRPr lang="en-IN"/>
            </a:p>
          </p:txBody>
        </p:sp>
      </p:grpSp>
      <p:sp>
        <p:nvSpPr>
          <p:cNvPr id="1048664" name="Freeform: Shape 22"/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sp>
        <p:nvSpPr>
          <p:cNvPr id="1048665" name="TextBox 2"/>
          <p:cNvSpPr txBox="1"/>
          <p:nvPr/>
        </p:nvSpPr>
        <p:spPr>
          <a:xfrm>
            <a:off x="214086" y="3969660"/>
            <a:ext cx="3637915" cy="1882140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b="1" dirty="0" sz="4000" i="0" lang="en-IN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Challenges and limitations</a:t>
            </a:r>
            <a:endParaRPr b="1" dirty="0" sz="4000" lang="en-IN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69" name="Group 21"/>
          <p:cNvGrpSpPr/>
          <p:nvPr/>
        </p:nvGrpSpPr>
        <p:grpSpPr>
          <a:xfrm>
            <a:off x="5951538" y="819150"/>
            <a:ext cx="5605462" cy="5219700"/>
            <a:chOff x="5951538" y="819150"/>
            <a:chExt cx="5605462" cy="5219700"/>
          </a:xfrm>
        </p:grpSpPr>
        <p:sp>
          <p:nvSpPr>
            <p:cNvPr id="1048666" name="Rectangle: Rounded Corners 4"/>
            <p:cNvSpPr/>
            <p:nvPr/>
          </p:nvSpPr>
          <p:spPr>
            <a:xfrm>
              <a:off x="5951538" y="819150"/>
              <a:ext cx="5605462" cy="482600"/>
            </a:xfrm>
            <a:prstGeom prst="roundRect"/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marL="540000"/>
              <a:r>
                <a:rPr b="0" dirty="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Natural Language Understanding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67" name="Rectangle: Rounded Corners 5"/>
            <p:cNvSpPr/>
            <p:nvPr/>
          </p:nvSpPr>
          <p:spPr>
            <a:xfrm>
              <a:off x="5951538" y="2172608"/>
              <a:ext cx="5605462" cy="482600"/>
            </a:xfrm>
            <a:prstGeom prst="roundRect"/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marL="540000"/>
              <a:r>
                <a:rPr b="0" dirty="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Emotional Intelligence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68" name="Rectangle: Rounded Corners 6"/>
            <p:cNvSpPr/>
            <p:nvPr/>
          </p:nvSpPr>
          <p:spPr>
            <a:xfrm>
              <a:off x="5951538" y="1495879"/>
              <a:ext cx="5605462" cy="482600"/>
            </a:xfrm>
            <a:prstGeom prst="roundRect"/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marL="540000"/>
              <a:r>
                <a:rPr b="0" dirty="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Contextual Understanding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69" name="Rectangle: Rounded Corners 7"/>
            <p:cNvSpPr/>
            <p:nvPr/>
          </p:nvSpPr>
          <p:spPr>
            <a:xfrm>
              <a:off x="5951538" y="2849337"/>
              <a:ext cx="5605462" cy="482600"/>
            </a:xfrm>
            <a:prstGeom prst="roundRect"/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marL="540000"/>
              <a:r>
                <a:rPr b="0" dirty="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Handling Complex Queries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0" name="Rectangle: Rounded Corners 8"/>
            <p:cNvSpPr/>
            <p:nvPr/>
          </p:nvSpPr>
          <p:spPr>
            <a:xfrm>
              <a:off x="5951538" y="3526066"/>
              <a:ext cx="5605462" cy="482600"/>
            </a:xfrm>
            <a:prstGeom prst="roundRect"/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marL="540000"/>
              <a:r>
                <a:rPr b="0" dirty="0" i="0" lang="en-US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Creativity and Empathy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1" name="Rectangle: Rounded Corners 9"/>
            <p:cNvSpPr/>
            <p:nvPr/>
          </p:nvSpPr>
          <p:spPr>
            <a:xfrm>
              <a:off x="5951538" y="4202795"/>
              <a:ext cx="5605462" cy="482600"/>
            </a:xfrm>
            <a:prstGeom prst="roundRect"/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marL="540000"/>
              <a:r>
                <a:rPr b="0" dirty="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Data Privacy and Security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2" name="Rectangle: Rounded Corners 10"/>
            <p:cNvSpPr/>
            <p:nvPr/>
          </p:nvSpPr>
          <p:spPr>
            <a:xfrm>
              <a:off x="5951538" y="4879524"/>
              <a:ext cx="5605462" cy="482600"/>
            </a:xfrm>
            <a:prstGeom prst="roundRect"/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marL="540000"/>
              <a:r>
                <a:rPr b="0" dirty="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 Trust and Transparency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3" name="Rectangle: Rounded Corners 11"/>
            <p:cNvSpPr/>
            <p:nvPr/>
          </p:nvSpPr>
          <p:spPr>
            <a:xfrm>
              <a:off x="5951538" y="5556250"/>
              <a:ext cx="5605462" cy="482600"/>
            </a:xfrm>
            <a:prstGeom prst="roundRect"/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marL="540000"/>
              <a:r>
                <a:rPr b="0" dirty="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Maintenance and Updates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4" name="Rectangle: Rounded Corners 13"/>
            <p:cNvSpPr/>
            <p:nvPr/>
          </p:nvSpPr>
          <p:spPr>
            <a:xfrm>
              <a:off x="6050280" y="916132"/>
              <a:ext cx="330200" cy="288636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5" name="Rectangle: Rounded Corners 14"/>
            <p:cNvSpPr/>
            <p:nvPr/>
          </p:nvSpPr>
          <p:spPr>
            <a:xfrm>
              <a:off x="6050280" y="1592861"/>
              <a:ext cx="330200" cy="288636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6" name="Rectangle: Rounded Corners 15"/>
            <p:cNvSpPr/>
            <p:nvPr/>
          </p:nvSpPr>
          <p:spPr>
            <a:xfrm>
              <a:off x="6050280" y="2269590"/>
              <a:ext cx="330200" cy="288636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7" name="Rectangle: Rounded Corners 16"/>
            <p:cNvSpPr/>
            <p:nvPr/>
          </p:nvSpPr>
          <p:spPr>
            <a:xfrm>
              <a:off x="6050280" y="2946319"/>
              <a:ext cx="330200" cy="288636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8" name="Rectangle: Rounded Corners 17"/>
            <p:cNvSpPr/>
            <p:nvPr/>
          </p:nvSpPr>
          <p:spPr>
            <a:xfrm>
              <a:off x="6050280" y="3623048"/>
              <a:ext cx="330200" cy="288636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9" name="Rectangle: Rounded Corners 18"/>
            <p:cNvSpPr/>
            <p:nvPr/>
          </p:nvSpPr>
          <p:spPr>
            <a:xfrm>
              <a:off x="6050280" y="4299777"/>
              <a:ext cx="330200" cy="288636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80" name="Rectangle: Rounded Corners 19"/>
            <p:cNvSpPr/>
            <p:nvPr/>
          </p:nvSpPr>
          <p:spPr>
            <a:xfrm>
              <a:off x="6050280" y="4976506"/>
              <a:ext cx="330200" cy="288636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81" name="Rectangle: Rounded Corners 20"/>
            <p:cNvSpPr/>
            <p:nvPr/>
          </p:nvSpPr>
          <p:spPr>
            <a:xfrm>
              <a:off x="6050280" y="5653232"/>
              <a:ext cx="330200" cy="288636"/>
            </a:xfrm>
            <a:prstGeom prst="roundRect"/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048682" name="Freeform: Shape 23"/>
          <p:cNvSpPr/>
          <p:nvPr/>
        </p:nvSpPr>
        <p:spPr>
          <a:xfrm rot="16200000" flipH="1">
            <a:off x="331292" y="-186852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1"/>
          <p:cNvGrpSpPr/>
          <p:nvPr/>
        </p:nvGrpSpPr>
        <p:grpSpPr>
          <a:xfrm>
            <a:off x="6464069" y="1705772"/>
            <a:ext cx="4165831" cy="3415130"/>
            <a:chOff x="7356244" y="1607044"/>
            <a:chExt cx="4165831" cy="3415130"/>
          </a:xfrm>
        </p:grpSpPr>
        <p:sp>
          <p:nvSpPr>
            <p:cNvPr id="1048696" name="TextBox 2"/>
            <p:cNvSpPr txBox="1"/>
            <p:nvPr/>
          </p:nvSpPr>
          <p:spPr>
            <a:xfrm>
              <a:off x="7356244" y="1607044"/>
              <a:ext cx="3835631" cy="1285240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b="1" dirty="0" sz="4000" i="0" lang="en-IN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Education</a:t>
              </a:r>
              <a:endParaRPr b="1" dirty="0" sz="400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97" name="TextBox 3"/>
            <p:cNvSpPr txBox="1"/>
            <p:nvPr/>
          </p:nvSpPr>
          <p:spPr>
            <a:xfrm>
              <a:off x="7356244" y="2930483"/>
              <a:ext cx="4165831" cy="2091691"/>
            </a:xfrm>
            <a:prstGeom prst="rect"/>
            <a:noFill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b="0" dirty="0" i="0" lang="en-US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education facilitate personalized learning experiences, provide instant feedback, and support student engagement and progress tracking.</a:t>
              </a:r>
              <a:endParaRPr dirty="0" lang="en-IN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048698" name="Freeform: Shape 4"/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anchor="ctr" rtlCol="0"/>
          <a:p>
            <a:endParaRPr lang="en-IN"/>
          </a:p>
        </p:txBody>
      </p:sp>
      <p:pic>
        <p:nvPicPr>
          <p:cNvPr id="2097166" name="Picture 2" descr="AI-Driven Chatbots - Tech Xpertz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82575" y="128587"/>
            <a:ext cx="4895850" cy="6600825"/>
          </a:xfrm>
          <a:prstGeom prst="rect"/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5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826DC"/>
      </a:accent1>
      <a:accent2>
        <a:srgbClr val="5826DD"/>
      </a:accent2>
      <a:accent3>
        <a:srgbClr val="7326DE"/>
      </a:accent3>
      <a:accent4>
        <a:srgbClr val="8827E0"/>
      </a:accent4>
      <a:accent5>
        <a:srgbClr val="8827E0"/>
      </a:accent5>
      <a:accent6>
        <a:srgbClr val="A027E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SlideEgg</dc:creator>
  <cp:lastModifiedBy>Monish Kumar</cp:lastModifiedBy>
  <dcterms:created xsi:type="dcterms:W3CDTF">2023-06-26T16:48:36Z</dcterms:created>
  <dcterms:modified xsi:type="dcterms:W3CDTF">2024-06-17T05:44:07Z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d0e949344b53438a8834af6b350d776c</vt:lpwstr>
  </property>
</Properties>
</file>